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7" r:id="rId1"/>
  </p:sldMasterIdLst>
  <p:notesMasterIdLst>
    <p:notesMasterId r:id="rId13"/>
  </p:notesMasterIdLst>
  <p:sldIdLst>
    <p:sldId id="694" r:id="rId2"/>
    <p:sldId id="744" r:id="rId3"/>
    <p:sldId id="745" r:id="rId4"/>
    <p:sldId id="723" r:id="rId5"/>
    <p:sldId id="746" r:id="rId6"/>
    <p:sldId id="729" r:id="rId7"/>
    <p:sldId id="747" r:id="rId8"/>
    <p:sldId id="726" r:id="rId9"/>
    <p:sldId id="725" r:id="rId10"/>
    <p:sldId id="730" r:id="rId11"/>
    <p:sldId id="748" r:id="rId12"/>
  </p:sldIdLst>
  <p:sldSz cx="9144000" cy="6858000" type="screen4x3"/>
  <p:notesSz cx="7010400" cy="9296400"/>
  <p:defaultTextStyle>
    <a:defPPr>
      <a:defRPr lang="en-US"/>
    </a:defPPr>
    <a:lvl1pPr marL="0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83971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67942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51913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35885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19856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303827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687798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071770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112" userDrawn="1">
          <p15:clr>
            <a:srgbClr val="A4A3A4"/>
          </p15:clr>
        </p15:guide>
        <p15:guide id="2" pos="14830" userDrawn="1">
          <p15:clr>
            <a:srgbClr val="A4A3A4"/>
          </p15:clr>
        </p15:guide>
        <p15:guide id="3" pos="526" userDrawn="1">
          <p15:clr>
            <a:srgbClr val="A4A3A4"/>
          </p15:clr>
        </p15:guide>
        <p15:guide id="5" orient="horz" pos="528" userDrawn="1">
          <p15:clr>
            <a:srgbClr val="A4A3A4"/>
          </p15:clr>
        </p15:guide>
        <p15:guide id="41" pos="7678" userDrawn="1">
          <p15:clr>
            <a:srgbClr val="A4A3A4"/>
          </p15:clr>
        </p15:guide>
        <p15:guide id="46" orient="horz" pos="4320" userDrawn="1">
          <p15:clr>
            <a:srgbClr val="A4A3A4"/>
          </p15:clr>
        </p15:guide>
        <p15:guide id="47" orient="horz" pos="4056">
          <p15:clr>
            <a:srgbClr val="A4A3A4"/>
          </p15:clr>
        </p15:guide>
        <p15:guide id="48" orient="horz" pos="264">
          <p15:clr>
            <a:srgbClr val="A4A3A4"/>
          </p15:clr>
        </p15:guide>
        <p15:guide id="49" orient="horz" pos="2160">
          <p15:clr>
            <a:srgbClr val="A4A3A4"/>
          </p15:clr>
        </p15:guide>
        <p15:guide id="50" pos="5563">
          <p15:clr>
            <a:srgbClr val="A4A3A4"/>
          </p15:clr>
        </p15:guide>
        <p15:guide id="51" pos="197">
          <p15:clr>
            <a:srgbClr val="A4A3A4"/>
          </p15:clr>
        </p15:guide>
        <p15:guide id="5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80C9"/>
    <a:srgbClr val="945B52"/>
    <a:srgbClr val="2C318D"/>
    <a:srgbClr val="F1CB16"/>
    <a:srgbClr val="54AEC9"/>
    <a:srgbClr val="06919A"/>
    <a:srgbClr val="242C35"/>
    <a:srgbClr val="B8B8B8"/>
    <a:srgbClr val="566A86"/>
    <a:srgbClr val="5252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34" autoAdjust="0"/>
    <p:restoredTop sz="91839" autoAdjust="0"/>
  </p:normalViewPr>
  <p:slideViewPr>
    <p:cSldViewPr snapToGrid="0" snapToObjects="1">
      <p:cViewPr varScale="1">
        <p:scale>
          <a:sx n="104" d="100"/>
          <a:sy n="104" d="100"/>
        </p:scale>
        <p:origin x="1674" y="108"/>
      </p:cViewPr>
      <p:guideLst>
        <p:guide orient="horz" pos="8112"/>
        <p:guide pos="14830"/>
        <p:guide pos="526"/>
        <p:guide orient="horz" pos="528"/>
        <p:guide pos="7678"/>
        <p:guide orient="horz" pos="4320"/>
        <p:guide orient="horz" pos="4056"/>
        <p:guide orient="horz" pos="264"/>
        <p:guide orient="horz" pos="2160"/>
        <p:guide pos="5563"/>
        <p:guide pos="19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0"/>
    </p:cViewPr>
  </p:sorterViewPr>
  <p:notesViewPr>
    <p:cSldViewPr snapToGrid="0" snapToObjects="1" showGuides="1">
      <p:cViewPr varScale="1">
        <p:scale>
          <a:sx n="78" d="100"/>
          <a:sy n="78" d="100"/>
        </p:scale>
        <p:origin x="-2538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 b="0" i="0">
                <a:latin typeface="Lato Regular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 b="0" i="0">
                <a:latin typeface="Lato Regular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4/14/2026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 b="0" i="0">
                <a:latin typeface="Lato Regular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 b="0" i="0">
                <a:latin typeface="Lato Regular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83971" rtl="0" eaLnBrk="1" latinLnBrk="0" hangingPunct="1">
      <a:defRPr sz="1000" b="0" i="0" kern="1200">
        <a:solidFill>
          <a:schemeClr val="tx1"/>
        </a:solidFill>
        <a:latin typeface="Lato Regular" charset="0"/>
        <a:ea typeface="+mn-ea"/>
        <a:cs typeface="+mn-cs"/>
      </a:defRPr>
    </a:lvl1pPr>
    <a:lvl2pPr marL="383971" algn="l" defTabSz="383971" rtl="0" eaLnBrk="1" latinLnBrk="0" hangingPunct="1">
      <a:defRPr sz="1000" b="0" i="0" kern="1200">
        <a:solidFill>
          <a:schemeClr val="tx1"/>
        </a:solidFill>
        <a:latin typeface="Lato Regular" charset="0"/>
        <a:ea typeface="+mn-ea"/>
        <a:cs typeface="+mn-cs"/>
      </a:defRPr>
    </a:lvl2pPr>
    <a:lvl3pPr marL="767942" algn="l" defTabSz="383971" rtl="0" eaLnBrk="1" latinLnBrk="0" hangingPunct="1">
      <a:defRPr sz="1000" b="0" i="0" kern="1200">
        <a:solidFill>
          <a:schemeClr val="tx1"/>
        </a:solidFill>
        <a:latin typeface="Lato Regular" charset="0"/>
        <a:ea typeface="+mn-ea"/>
        <a:cs typeface="+mn-cs"/>
      </a:defRPr>
    </a:lvl3pPr>
    <a:lvl4pPr marL="1151913" algn="l" defTabSz="383971" rtl="0" eaLnBrk="1" latinLnBrk="0" hangingPunct="1">
      <a:defRPr sz="1000" b="0" i="0" kern="1200">
        <a:solidFill>
          <a:schemeClr val="tx1"/>
        </a:solidFill>
        <a:latin typeface="Lato Regular" charset="0"/>
        <a:ea typeface="+mn-ea"/>
        <a:cs typeface="+mn-cs"/>
      </a:defRPr>
    </a:lvl4pPr>
    <a:lvl5pPr marL="1535885" algn="l" defTabSz="383971" rtl="0" eaLnBrk="1" latinLnBrk="0" hangingPunct="1">
      <a:defRPr sz="1000" b="0" i="0" kern="1200">
        <a:solidFill>
          <a:schemeClr val="tx1"/>
        </a:solidFill>
        <a:latin typeface="Lato Regular" charset="0"/>
        <a:ea typeface="+mn-ea"/>
        <a:cs typeface="+mn-cs"/>
      </a:defRPr>
    </a:lvl5pPr>
    <a:lvl6pPr marL="1919856" algn="l" defTabSz="383971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03827" algn="l" defTabSz="383971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87798" algn="l" defTabSz="383971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71770" algn="l" defTabSz="383971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1351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0548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359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755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0303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680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0569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5358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6695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practice – expect most contractors to calculate the LMI status for all workers based on payroll and family size.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3033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643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7434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6504374" y="1633187"/>
            <a:ext cx="1511787" cy="35719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13216" y="2898496"/>
            <a:ext cx="8517568" cy="3200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6019980" y="2285354"/>
            <a:ext cx="1343514" cy="31743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765321" y="2229369"/>
            <a:ext cx="1881096" cy="33289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240513" y="2542338"/>
            <a:ext cx="2890124" cy="242318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38405" tIns="19202" rIns="38405" bIns="1920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38405" tIns="19202" rIns="38405" bIns="1920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38405" tIns="19202" rIns="38405" bIns="19202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21A69-CE6F-2440-BAE4-5A4B3040CF2A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38405" tIns="19202" rIns="38405" bIns="19202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38405" tIns="19202" rIns="38405" bIns="19202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3AD81-3AD4-9C46-856E-C08CF1183C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189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4" r:id="rId1"/>
    <p:sldLayoutId id="2147484075" r:id="rId2"/>
    <p:sldLayoutId id="2147484076" r:id="rId3"/>
    <p:sldLayoutId id="2147484077" r:id="rId4"/>
    <p:sldLayoutId id="2147484078" r:id="rId5"/>
    <p:sldLayoutId id="2147484079" r:id="rId6"/>
    <p:sldLayoutId id="2147484080" r:id="rId7"/>
  </p:sldLayoutIdLst>
  <p:hf hdr="0" ftr="0" dt="0"/>
  <p:txStyles>
    <p:titleStyle>
      <a:lvl1pPr algn="l" defTabSz="767904" rtl="0" eaLnBrk="1" latinLnBrk="0" hangingPunct="1">
        <a:lnSpc>
          <a:spcPct val="90000"/>
        </a:lnSpc>
        <a:spcBef>
          <a:spcPct val="0"/>
        </a:spcBef>
        <a:buNone/>
        <a:defRPr sz="2500" b="0" i="0" kern="1200">
          <a:solidFill>
            <a:schemeClr val="tx1"/>
          </a:solidFill>
          <a:latin typeface="Lato Regular" charset="0"/>
          <a:ea typeface="Lato Regular" charset="0"/>
          <a:cs typeface="Lato Regular" charset="0"/>
        </a:defRPr>
      </a:lvl1pPr>
    </p:titleStyle>
    <p:bodyStyle>
      <a:lvl1pPr marL="0" indent="0" algn="l" defTabSz="767904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None/>
        <a:defRPr sz="1700" b="0" i="0" kern="1200">
          <a:solidFill>
            <a:schemeClr val="tx1"/>
          </a:solidFill>
          <a:latin typeface="Lato Regular" charset="0"/>
          <a:ea typeface="Lato Regular" charset="0"/>
          <a:cs typeface="Lato Regular" charset="0"/>
        </a:defRPr>
      </a:lvl1pPr>
      <a:lvl2pPr marL="383952" indent="0" algn="l" defTabSz="767904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None/>
        <a:defRPr sz="1300" b="0" i="0" kern="1200">
          <a:solidFill>
            <a:schemeClr val="tx1"/>
          </a:solidFill>
          <a:latin typeface="Lato Regular" charset="0"/>
          <a:ea typeface="Lato Regular" charset="0"/>
          <a:cs typeface="Lato Regular" charset="0"/>
        </a:defRPr>
      </a:lvl2pPr>
      <a:lvl3pPr marL="767904" indent="0" algn="l" defTabSz="767904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None/>
        <a:defRPr sz="1000" b="0" i="0" kern="1200">
          <a:solidFill>
            <a:schemeClr val="tx1"/>
          </a:solidFill>
          <a:latin typeface="Lato Regular" charset="0"/>
          <a:ea typeface="Lato Regular" charset="0"/>
          <a:cs typeface="Lato Regular" charset="0"/>
        </a:defRPr>
      </a:lvl3pPr>
      <a:lvl4pPr marL="1151856" indent="0" algn="l" defTabSz="767904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None/>
        <a:defRPr sz="800" b="0" i="0" kern="1200">
          <a:solidFill>
            <a:schemeClr val="tx1"/>
          </a:solidFill>
          <a:latin typeface="Lato Regular" charset="0"/>
          <a:ea typeface="Lato Regular" charset="0"/>
          <a:cs typeface="Lato Regular" charset="0"/>
        </a:defRPr>
      </a:lvl4pPr>
      <a:lvl5pPr marL="1535808" indent="0" algn="l" defTabSz="767904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None/>
        <a:defRPr sz="800" b="0" i="0" kern="1200">
          <a:solidFill>
            <a:schemeClr val="tx1"/>
          </a:solidFill>
          <a:latin typeface="Lato Regular" charset="0"/>
          <a:ea typeface="Lato Regular" charset="0"/>
          <a:cs typeface="Lato Regular" charset="0"/>
        </a:defRPr>
      </a:lvl5pPr>
      <a:lvl6pPr marL="2111736" indent="-191976" algn="l" defTabSz="767904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95688" indent="-191976" algn="l" defTabSz="767904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79640" indent="-191976" algn="l" defTabSz="767904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63592" indent="-191976" algn="l" defTabSz="767904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0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3952" algn="l" defTabSz="76790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7904" algn="l" defTabSz="76790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51856" algn="l" defTabSz="76790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35808" algn="l" defTabSz="76790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19760" algn="l" defTabSz="76790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03712" algn="l" defTabSz="76790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87664" algn="l" defTabSz="76790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71616" algn="l" defTabSz="76790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ecfr.gov/cgi-bin/retrieveECFR?n=pt24.1.75" TargetMode="External"/><Relationship Id="rId4" Type="http://schemas.openxmlformats.org/officeDocument/2006/relationships/hyperlink" Target="https://www.texasagriculture.gov/Portals/0/Publications/RED/CDBG/2021/REVISED%20Policy%20Issuance%2020-01%20Section%203%20v1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ortalapps.hud.gov/Sec3BusReg/BRegistry/RegisterBusiness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hudapps.hud.gov/OpportunityPortal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2" y="42333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4307306"/>
            <a:ext cx="9144000" cy="2550695"/>
          </a:xfrm>
          <a:prstGeom prst="rect">
            <a:avLst/>
          </a:prstGeom>
          <a:solidFill>
            <a:srgbClr val="2C31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-2" y="4305348"/>
            <a:ext cx="9144002" cy="611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>
              <a:solidFill>
                <a:schemeClr val="accent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25EEF56-8266-40AE-AF8D-4424EBFF6B9C}"/>
              </a:ext>
            </a:extLst>
          </p:cNvPr>
          <p:cNvSpPr txBox="1"/>
          <p:nvPr/>
        </p:nvSpPr>
        <p:spPr>
          <a:xfrm>
            <a:off x="558973" y="1669883"/>
            <a:ext cx="817512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00" dirty="0">
                <a:ln>
                  <a:solidFill>
                    <a:schemeClr val="bg1"/>
                  </a:solidFill>
                </a:ln>
                <a:solidFill>
                  <a:schemeClr val="accent2"/>
                </a:solidFill>
                <a:latin typeface="Playfair Display" charset="0"/>
                <a:ea typeface="Playfair Display" charset="0"/>
                <a:cs typeface="Playfair Display" charset="0"/>
              </a:rPr>
              <a:t>City of Brackettville</a:t>
            </a:r>
          </a:p>
          <a:p>
            <a:pPr algn="ctr"/>
            <a:r>
              <a:rPr lang="en-US" sz="4200" dirty="0">
                <a:ln>
                  <a:solidFill>
                    <a:schemeClr val="bg1"/>
                  </a:solidFill>
                </a:ln>
                <a:solidFill>
                  <a:schemeClr val="accent2"/>
                </a:solidFill>
                <a:latin typeface="Playfair Display" charset="0"/>
              </a:rPr>
              <a:t>Section 3</a:t>
            </a:r>
          </a:p>
          <a:p>
            <a:pPr algn="ctr"/>
            <a:r>
              <a:rPr lang="en-US" sz="4200" dirty="0">
                <a:ln>
                  <a:solidFill>
                    <a:schemeClr val="bg1"/>
                  </a:solidFill>
                </a:ln>
                <a:solidFill>
                  <a:schemeClr val="accent2"/>
                </a:solidFill>
                <a:latin typeface="Playfair Display" charset="0"/>
              </a:rPr>
              <a:t>Public Hearing</a:t>
            </a:r>
          </a:p>
          <a:p>
            <a:pPr algn="ctr"/>
            <a:endParaRPr lang="en-US" sz="4200" dirty="0">
              <a:ln>
                <a:solidFill>
                  <a:schemeClr val="bg1"/>
                </a:solidFill>
              </a:ln>
              <a:solidFill>
                <a:schemeClr val="accent2"/>
              </a:solidFill>
              <a:latin typeface="Playfair Display" charset="0"/>
            </a:endParaRPr>
          </a:p>
          <a:p>
            <a:pPr algn="ctr"/>
            <a:endParaRPr lang="en-US" sz="4200" dirty="0">
              <a:ln>
                <a:solidFill>
                  <a:schemeClr val="bg1"/>
                </a:solidFill>
              </a:ln>
              <a:solidFill>
                <a:schemeClr val="accent2"/>
              </a:solidFill>
              <a:latin typeface="Playfair Display" charset="0"/>
            </a:endParaRPr>
          </a:p>
          <a:p>
            <a:pPr algn="ctr"/>
            <a:r>
              <a:rPr lang="en-US" sz="4200">
                <a:ln>
                  <a:solidFill>
                    <a:schemeClr val="bg1"/>
                  </a:solidFill>
                </a:ln>
                <a:solidFill>
                  <a:schemeClr val="accent2"/>
                </a:solidFill>
                <a:latin typeface="Playfair Display" charset="0"/>
              </a:rPr>
              <a:t>April 14, 2026</a:t>
            </a:r>
            <a:endParaRPr lang="en-US" sz="4200" dirty="0">
              <a:ln>
                <a:solidFill>
                  <a:schemeClr val="bg1"/>
                </a:solidFill>
              </a:ln>
              <a:solidFill>
                <a:schemeClr val="accent2"/>
              </a:solidFill>
              <a:latin typeface="Playfair Display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281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89468" y="0"/>
            <a:ext cx="1354532" cy="6858000"/>
          </a:xfrm>
          <a:prstGeom prst="rect">
            <a:avLst/>
          </a:prstGeom>
          <a:solidFill>
            <a:srgbClr val="2C31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 flipH="1">
            <a:off x="39538" y="92467"/>
            <a:ext cx="774993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915061" y="324459"/>
            <a:ext cx="6069939" cy="346556"/>
          </a:xfrm>
          <a:prstGeom prst="rect">
            <a:avLst/>
          </a:prstGeom>
          <a:noFill/>
        </p:spPr>
        <p:txBody>
          <a:bodyPr wrap="square" lIns="38405" tIns="19202" rIns="38405" bIns="19202" rtlCol="0">
            <a:spAutoFit/>
          </a:bodyPr>
          <a:lstStyle/>
          <a:p>
            <a:r>
              <a:rPr lang="en-US" sz="2000" b="1" dirty="0">
                <a:solidFill>
                  <a:schemeClr val="accent2"/>
                </a:solidFill>
                <a:latin typeface="Playfair Display" charset="0"/>
                <a:ea typeface="Playfair Display" charset="0"/>
                <a:cs typeface="Playfair Display" charset="0"/>
              </a:rPr>
              <a:t>Recordkeeping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82035" y="1805616"/>
            <a:ext cx="5180698" cy="2306547"/>
            <a:chOff x="751897" y="4484466"/>
            <a:chExt cx="13811597" cy="4613094"/>
          </a:xfrm>
        </p:grpSpPr>
        <p:sp>
          <p:nvSpPr>
            <p:cNvPr id="12" name="Subtitle 2"/>
            <p:cNvSpPr txBox="1">
              <a:spLocks/>
            </p:cNvSpPr>
            <p:nvPr/>
          </p:nvSpPr>
          <p:spPr>
            <a:xfrm>
              <a:off x="751897" y="8196776"/>
              <a:ext cx="12839410" cy="900784"/>
            </a:xfrm>
            <a:prstGeom prst="rect">
              <a:avLst/>
            </a:prstGeom>
          </p:spPr>
          <p:txBody>
            <a:bodyPr vert="horz" wrap="square" lIns="217433" tIns="108718" rIns="217433" bIns="108718" rtlCol="0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806"/>
                </a:lnSpc>
              </a:pPr>
              <a:endParaRPr lang="en-US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55807" y="4484466"/>
              <a:ext cx="13707687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sz="2000" dirty="0">
                <a:latin typeface="Lato" charset="0"/>
                <a:ea typeface="Lato" charset="0"/>
                <a:cs typeface="Lato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0" y="1098139"/>
            <a:ext cx="3840951" cy="56369"/>
          </a:xfrm>
          <a:prstGeom prst="rect">
            <a:avLst/>
          </a:prstGeom>
          <a:solidFill>
            <a:srgbClr val="2C31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>
              <a:solidFill>
                <a:schemeClr val="accent1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93" r="39019" b="35272"/>
          <a:stretch/>
        </p:blipFill>
        <p:spPr>
          <a:xfrm>
            <a:off x="-16616" y="219631"/>
            <a:ext cx="931679" cy="86398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82035" y="1310481"/>
            <a:ext cx="7117832" cy="1800455"/>
          </a:xfrm>
          <a:prstGeom prst="rect">
            <a:avLst/>
          </a:prstGeom>
          <a:noFill/>
        </p:spPr>
        <p:txBody>
          <a:bodyPr wrap="square" lIns="91406" tIns="45701" rIns="91406" bIns="45701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2C318D"/>
                </a:solidFill>
              </a:rPr>
              <a:t>The City will track all hours worked on the project based on the three categories of workers.  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2C318D"/>
                </a:solidFill>
              </a:rPr>
              <a:t>This will require collection of certain income information.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5566C80-ADEA-4D37-8B2A-ED5BF599F5B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0256" r="10674"/>
          <a:stretch/>
        </p:blipFill>
        <p:spPr>
          <a:xfrm>
            <a:off x="3023197" y="2925808"/>
            <a:ext cx="3629025" cy="3703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7905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89468" y="0"/>
            <a:ext cx="1354532" cy="6858000"/>
          </a:xfrm>
          <a:prstGeom prst="rect">
            <a:avLst/>
          </a:prstGeom>
          <a:solidFill>
            <a:srgbClr val="2C31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 flipH="1">
            <a:off x="39538" y="92467"/>
            <a:ext cx="774993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915061" y="324459"/>
            <a:ext cx="6069939" cy="346556"/>
          </a:xfrm>
          <a:prstGeom prst="rect">
            <a:avLst/>
          </a:prstGeom>
          <a:noFill/>
        </p:spPr>
        <p:txBody>
          <a:bodyPr wrap="square" lIns="38405" tIns="19202" rIns="38405" bIns="19202" rtlCol="0">
            <a:spAutoFit/>
          </a:bodyPr>
          <a:lstStyle/>
          <a:p>
            <a:r>
              <a:rPr lang="en-US" sz="2000" b="1" dirty="0">
                <a:solidFill>
                  <a:schemeClr val="accent2"/>
                </a:solidFill>
                <a:latin typeface="Playfair Display" charset="0"/>
                <a:ea typeface="Playfair Display" charset="0"/>
                <a:cs typeface="Playfair Display" charset="0"/>
              </a:rPr>
              <a:t>For More Information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82035" y="1805616"/>
            <a:ext cx="5180698" cy="2306547"/>
            <a:chOff x="751897" y="4484466"/>
            <a:chExt cx="13811597" cy="4613094"/>
          </a:xfrm>
        </p:grpSpPr>
        <p:sp>
          <p:nvSpPr>
            <p:cNvPr id="12" name="Subtitle 2"/>
            <p:cNvSpPr txBox="1">
              <a:spLocks/>
            </p:cNvSpPr>
            <p:nvPr/>
          </p:nvSpPr>
          <p:spPr>
            <a:xfrm>
              <a:off x="751897" y="8196776"/>
              <a:ext cx="12839410" cy="900784"/>
            </a:xfrm>
            <a:prstGeom prst="rect">
              <a:avLst/>
            </a:prstGeom>
          </p:spPr>
          <p:txBody>
            <a:bodyPr vert="horz" wrap="square" lIns="217433" tIns="108718" rIns="217433" bIns="108718" rtlCol="0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806"/>
                </a:lnSpc>
              </a:pPr>
              <a:endParaRPr lang="en-US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55807" y="4484466"/>
              <a:ext cx="13707687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sz="2000" dirty="0">
                <a:latin typeface="Lato" charset="0"/>
                <a:ea typeface="Lato" charset="0"/>
                <a:cs typeface="Lato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0" y="1098139"/>
            <a:ext cx="3840951" cy="56369"/>
          </a:xfrm>
          <a:prstGeom prst="rect">
            <a:avLst/>
          </a:prstGeom>
          <a:solidFill>
            <a:srgbClr val="2C31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>
              <a:solidFill>
                <a:schemeClr val="accent1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93" r="39019" b="35272"/>
          <a:stretch/>
        </p:blipFill>
        <p:spPr>
          <a:xfrm>
            <a:off x="-16616" y="219631"/>
            <a:ext cx="931679" cy="86398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82035" y="1310481"/>
            <a:ext cx="7117832" cy="4616610"/>
          </a:xfrm>
          <a:prstGeom prst="rect">
            <a:avLst/>
          </a:prstGeom>
          <a:noFill/>
        </p:spPr>
        <p:txBody>
          <a:bodyPr wrap="square" lIns="91406" tIns="45701" rIns="91406" bIns="45701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2C318D"/>
                </a:solidFill>
              </a:rPr>
              <a:t>TxCDBG Policy Issuance 20-01</a:t>
            </a:r>
          </a:p>
          <a:p>
            <a:pPr>
              <a:spcAft>
                <a:spcPts val="1800"/>
              </a:spcAft>
            </a:pPr>
            <a:r>
              <a:rPr lang="en-US" sz="2800" dirty="0">
                <a:hlinkClick r:id="rId4"/>
              </a:rPr>
              <a:t>REVISED Policy Issuance 20-01 Section 3 v1.pdf (texasagriculture.gov)</a:t>
            </a:r>
            <a:endParaRPr lang="en-US" sz="2400" dirty="0">
              <a:solidFill>
                <a:srgbClr val="2C318D"/>
              </a:solidFill>
            </a:endParaRP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2C318D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2C318D"/>
                </a:solidFill>
              </a:rPr>
              <a:t>24 CFR Part 75</a:t>
            </a:r>
          </a:p>
          <a:p>
            <a:pPr>
              <a:spcAft>
                <a:spcPts val="1800"/>
              </a:spcAft>
            </a:pPr>
            <a:r>
              <a:rPr lang="en-US" sz="2800" dirty="0">
                <a:hlinkClick r:id="rId5"/>
              </a:rPr>
              <a:t>Electronic Code of Federal Regulations (</a:t>
            </a:r>
            <a:r>
              <a:rPr lang="en-US" sz="2800" dirty="0" err="1">
                <a:hlinkClick r:id="rId5"/>
              </a:rPr>
              <a:t>eCFR</a:t>
            </a:r>
            <a:r>
              <a:rPr lang="en-US" sz="2800" dirty="0">
                <a:hlinkClick r:id="rId5"/>
              </a:rPr>
              <a:t>)</a:t>
            </a:r>
            <a:endParaRPr lang="en-US" sz="2400" dirty="0">
              <a:solidFill>
                <a:srgbClr val="2C318D"/>
              </a:solidFill>
            </a:endParaRP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2C318D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2C318D"/>
                </a:solidFill>
              </a:rPr>
              <a:t>Mike Aguirre, Mayor</a:t>
            </a:r>
          </a:p>
        </p:txBody>
      </p:sp>
    </p:spTree>
    <p:extLst>
      <p:ext uri="{BB962C8B-B14F-4D97-AF65-F5344CB8AC3E}">
        <p14:creationId xmlns:p14="http://schemas.microsoft.com/office/powerpoint/2010/main" val="960264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89468" y="0"/>
            <a:ext cx="1354532" cy="6858000"/>
          </a:xfrm>
          <a:prstGeom prst="rect">
            <a:avLst/>
          </a:prstGeom>
          <a:solidFill>
            <a:srgbClr val="2C31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 flipH="1">
            <a:off x="39538" y="92467"/>
            <a:ext cx="774993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282035" y="1805616"/>
            <a:ext cx="5180698" cy="2306547"/>
            <a:chOff x="751897" y="4484466"/>
            <a:chExt cx="13811597" cy="4613094"/>
          </a:xfrm>
        </p:grpSpPr>
        <p:sp>
          <p:nvSpPr>
            <p:cNvPr id="12" name="Subtitle 2"/>
            <p:cNvSpPr txBox="1">
              <a:spLocks/>
            </p:cNvSpPr>
            <p:nvPr/>
          </p:nvSpPr>
          <p:spPr>
            <a:xfrm>
              <a:off x="751897" y="8196776"/>
              <a:ext cx="12839410" cy="900784"/>
            </a:xfrm>
            <a:prstGeom prst="rect">
              <a:avLst/>
            </a:prstGeom>
          </p:spPr>
          <p:txBody>
            <a:bodyPr vert="horz" wrap="square" lIns="217433" tIns="108718" rIns="217433" bIns="108718" rtlCol="0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806"/>
                </a:lnSpc>
              </a:pPr>
              <a:endParaRPr lang="en-US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55807" y="4484466"/>
              <a:ext cx="13707687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sz="2000" dirty="0">
                <a:latin typeface="Lato" charset="0"/>
                <a:ea typeface="Lato" charset="0"/>
                <a:cs typeface="Lato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0" y="1098139"/>
            <a:ext cx="3840951" cy="56369"/>
          </a:xfrm>
          <a:prstGeom prst="rect">
            <a:avLst/>
          </a:prstGeom>
          <a:solidFill>
            <a:srgbClr val="2C31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>
              <a:solidFill>
                <a:schemeClr val="accent1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93" r="39019" b="35272"/>
          <a:stretch/>
        </p:blipFill>
        <p:spPr>
          <a:xfrm>
            <a:off x="-16616" y="219631"/>
            <a:ext cx="931679" cy="86398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449223" y="1389882"/>
            <a:ext cx="7117832" cy="3247004"/>
          </a:xfrm>
          <a:prstGeom prst="rect">
            <a:avLst/>
          </a:prstGeom>
          <a:noFill/>
        </p:spPr>
        <p:txBody>
          <a:bodyPr wrap="square" lIns="91406" tIns="45701" rIns="91406" bIns="45701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2C318D"/>
                </a:solidFill>
              </a:rPr>
              <a:t>The City of Brackettville recently received the following grant award: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2C318D"/>
                </a:solidFill>
              </a:rPr>
              <a:t>Grant Contract No. CDV25-0367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2C318D"/>
                </a:solidFill>
              </a:rPr>
              <a:t>Award Amount: $750,000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2C318D"/>
                </a:solidFill>
              </a:rPr>
              <a:t>Project: Street Reconstruction </a:t>
            </a:r>
          </a:p>
        </p:txBody>
      </p:sp>
    </p:spTree>
    <p:extLst>
      <p:ext uri="{BB962C8B-B14F-4D97-AF65-F5344CB8AC3E}">
        <p14:creationId xmlns:p14="http://schemas.microsoft.com/office/powerpoint/2010/main" val="890583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89468" y="0"/>
            <a:ext cx="1354532" cy="6858000"/>
          </a:xfrm>
          <a:prstGeom prst="rect">
            <a:avLst/>
          </a:prstGeom>
          <a:solidFill>
            <a:srgbClr val="2C31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 flipH="1">
            <a:off x="-182875" y="92467"/>
            <a:ext cx="774993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282035" y="1805616"/>
            <a:ext cx="5180698" cy="2306547"/>
            <a:chOff x="751897" y="4484466"/>
            <a:chExt cx="13811597" cy="4613094"/>
          </a:xfrm>
        </p:grpSpPr>
        <p:sp>
          <p:nvSpPr>
            <p:cNvPr id="12" name="Subtitle 2"/>
            <p:cNvSpPr txBox="1">
              <a:spLocks/>
            </p:cNvSpPr>
            <p:nvPr/>
          </p:nvSpPr>
          <p:spPr>
            <a:xfrm>
              <a:off x="751897" y="8196776"/>
              <a:ext cx="12839410" cy="900784"/>
            </a:xfrm>
            <a:prstGeom prst="rect">
              <a:avLst/>
            </a:prstGeom>
          </p:spPr>
          <p:txBody>
            <a:bodyPr vert="horz" wrap="square" lIns="217433" tIns="108718" rIns="217433" bIns="108718" rtlCol="0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806"/>
                </a:lnSpc>
              </a:pPr>
              <a:endParaRPr lang="en-US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55807" y="4484466"/>
              <a:ext cx="13707687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sz="2000" dirty="0">
                <a:latin typeface="Lato" charset="0"/>
                <a:ea typeface="Lato" charset="0"/>
                <a:cs typeface="Lato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0" y="1098139"/>
            <a:ext cx="3840951" cy="56369"/>
          </a:xfrm>
          <a:prstGeom prst="rect">
            <a:avLst/>
          </a:prstGeom>
          <a:solidFill>
            <a:srgbClr val="2C31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>
              <a:solidFill>
                <a:schemeClr val="accent1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93" r="39019" b="35272"/>
          <a:stretch/>
        </p:blipFill>
        <p:spPr>
          <a:xfrm>
            <a:off x="-16616" y="219631"/>
            <a:ext cx="931679" cy="86398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321011" y="1389882"/>
            <a:ext cx="7246044" cy="3739447"/>
          </a:xfrm>
          <a:prstGeom prst="rect">
            <a:avLst/>
          </a:prstGeom>
          <a:noFill/>
        </p:spPr>
        <p:txBody>
          <a:bodyPr wrap="square" lIns="91406" tIns="45701" rIns="91406" bIns="45701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2C318D"/>
                </a:solidFill>
              </a:rPr>
              <a:t>The grant is funded through the Community Development Block Grant, via: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2C318D"/>
                </a:solidFill>
              </a:rPr>
              <a:t>U.S. Department of Housing and Urban Development</a:t>
            </a:r>
          </a:p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2C318D"/>
                </a:solidFill>
              </a:rPr>
              <a:t>and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2C318D"/>
                </a:solidFill>
              </a:rPr>
              <a:t>Texas Department of Agriculture</a:t>
            </a:r>
          </a:p>
        </p:txBody>
      </p:sp>
    </p:spTree>
    <p:extLst>
      <p:ext uri="{BB962C8B-B14F-4D97-AF65-F5344CB8AC3E}">
        <p14:creationId xmlns:p14="http://schemas.microsoft.com/office/powerpoint/2010/main" val="925804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89468" y="0"/>
            <a:ext cx="1354532" cy="6858000"/>
          </a:xfrm>
          <a:prstGeom prst="rect">
            <a:avLst/>
          </a:prstGeom>
          <a:solidFill>
            <a:srgbClr val="2C31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 flipH="1">
            <a:off x="39538" y="0"/>
            <a:ext cx="774993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915061" y="324459"/>
            <a:ext cx="6069939" cy="346556"/>
          </a:xfrm>
          <a:prstGeom prst="rect">
            <a:avLst/>
          </a:prstGeom>
          <a:noFill/>
        </p:spPr>
        <p:txBody>
          <a:bodyPr wrap="square" lIns="38405" tIns="19202" rIns="38405" bIns="19202" rtlCol="0">
            <a:spAutoFit/>
          </a:bodyPr>
          <a:lstStyle/>
          <a:p>
            <a:r>
              <a:rPr lang="en-US" sz="2000" b="1" dirty="0">
                <a:solidFill>
                  <a:schemeClr val="accent2"/>
                </a:solidFill>
                <a:latin typeface="Playfair Display" charset="0"/>
                <a:ea typeface="Playfair Display" charset="0"/>
                <a:cs typeface="Playfair Display" charset="0"/>
              </a:rPr>
              <a:t>Section 3 Concepts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82035" y="1805616"/>
            <a:ext cx="5180698" cy="2306547"/>
            <a:chOff x="751897" y="4484466"/>
            <a:chExt cx="13811597" cy="4613094"/>
          </a:xfrm>
        </p:grpSpPr>
        <p:sp>
          <p:nvSpPr>
            <p:cNvPr id="12" name="Subtitle 2"/>
            <p:cNvSpPr txBox="1">
              <a:spLocks/>
            </p:cNvSpPr>
            <p:nvPr/>
          </p:nvSpPr>
          <p:spPr>
            <a:xfrm>
              <a:off x="751897" y="8196776"/>
              <a:ext cx="12839410" cy="900784"/>
            </a:xfrm>
            <a:prstGeom prst="rect">
              <a:avLst/>
            </a:prstGeom>
          </p:spPr>
          <p:txBody>
            <a:bodyPr vert="horz" wrap="square" lIns="217433" tIns="108718" rIns="217433" bIns="108718" rtlCol="0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806"/>
                </a:lnSpc>
              </a:pPr>
              <a:endParaRPr lang="en-US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55807" y="4484466"/>
              <a:ext cx="13707687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sz="2000" dirty="0">
                <a:latin typeface="Lato" charset="0"/>
                <a:ea typeface="Lato" charset="0"/>
                <a:cs typeface="Lato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0" y="1098139"/>
            <a:ext cx="3840951" cy="56369"/>
          </a:xfrm>
          <a:prstGeom prst="rect">
            <a:avLst/>
          </a:prstGeom>
          <a:solidFill>
            <a:srgbClr val="2C31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>
              <a:solidFill>
                <a:schemeClr val="accent1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93" r="39019" b="35272"/>
          <a:stretch/>
        </p:blipFill>
        <p:spPr>
          <a:xfrm>
            <a:off x="-16616" y="219631"/>
            <a:ext cx="931679" cy="86398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82035" y="1310481"/>
            <a:ext cx="7117832" cy="4401166"/>
          </a:xfrm>
          <a:prstGeom prst="rect">
            <a:avLst/>
          </a:prstGeom>
          <a:noFill/>
        </p:spPr>
        <p:txBody>
          <a:bodyPr wrap="square" lIns="91406" tIns="45701" rIns="91406" bIns="45701" rtlCol="0">
            <a:spAutoFit/>
          </a:bodyPr>
          <a:lstStyle/>
          <a:p>
            <a:pPr marL="285750" marR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2C318D"/>
                </a:solidFill>
              </a:rPr>
              <a:t>As a condition of funding, the City must comply with Section 3 of the Housing and Urban Development Act of 1968.</a:t>
            </a:r>
          </a:p>
          <a:p>
            <a:pPr marL="285750" marR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2C318D"/>
              </a:solidFill>
            </a:endParaRPr>
          </a:p>
          <a:p>
            <a:pPr marL="285750" marR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2C318D"/>
                </a:solidFill>
              </a:rPr>
              <a:t>To the greatest extent feasible, Grant Recipients must direct economic opportunities generated by CDBG funds to low- and very low-income persons. </a:t>
            </a:r>
          </a:p>
          <a:p>
            <a:pPr marL="285750" marR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2C318D"/>
              </a:solidFill>
            </a:endParaRPr>
          </a:p>
          <a:p>
            <a:pPr marL="285750" marR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2C31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855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89468" y="0"/>
            <a:ext cx="1354532" cy="6858000"/>
          </a:xfrm>
          <a:prstGeom prst="rect">
            <a:avLst/>
          </a:prstGeom>
          <a:solidFill>
            <a:srgbClr val="2C31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 flipH="1">
            <a:off x="39538" y="0"/>
            <a:ext cx="774993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915061" y="324459"/>
            <a:ext cx="6069939" cy="346556"/>
          </a:xfrm>
          <a:prstGeom prst="rect">
            <a:avLst/>
          </a:prstGeom>
          <a:noFill/>
        </p:spPr>
        <p:txBody>
          <a:bodyPr wrap="square" lIns="38405" tIns="19202" rIns="38405" bIns="19202" rtlCol="0">
            <a:spAutoFit/>
          </a:bodyPr>
          <a:lstStyle/>
          <a:p>
            <a:r>
              <a:rPr lang="en-US" sz="2000" b="1" dirty="0">
                <a:solidFill>
                  <a:schemeClr val="accent2"/>
                </a:solidFill>
                <a:latin typeface="Playfair Display" charset="0"/>
                <a:ea typeface="Playfair Display" charset="0"/>
                <a:cs typeface="Playfair Display" charset="0"/>
              </a:rPr>
              <a:t>Section 3 Concepts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82035" y="1805616"/>
            <a:ext cx="5180698" cy="2306547"/>
            <a:chOff x="751897" y="4484466"/>
            <a:chExt cx="13811597" cy="4613094"/>
          </a:xfrm>
        </p:grpSpPr>
        <p:sp>
          <p:nvSpPr>
            <p:cNvPr id="12" name="Subtitle 2"/>
            <p:cNvSpPr txBox="1">
              <a:spLocks/>
            </p:cNvSpPr>
            <p:nvPr/>
          </p:nvSpPr>
          <p:spPr>
            <a:xfrm>
              <a:off x="751897" y="8196776"/>
              <a:ext cx="12839410" cy="900784"/>
            </a:xfrm>
            <a:prstGeom prst="rect">
              <a:avLst/>
            </a:prstGeom>
          </p:spPr>
          <p:txBody>
            <a:bodyPr vert="horz" wrap="square" lIns="217433" tIns="108718" rIns="217433" bIns="108718" rtlCol="0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806"/>
                </a:lnSpc>
              </a:pPr>
              <a:endParaRPr lang="en-US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55807" y="4484466"/>
              <a:ext cx="13707687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sz="2000" dirty="0">
                <a:latin typeface="Lato" charset="0"/>
                <a:ea typeface="Lato" charset="0"/>
                <a:cs typeface="Lato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0" y="1098139"/>
            <a:ext cx="3840951" cy="56369"/>
          </a:xfrm>
          <a:prstGeom prst="rect">
            <a:avLst/>
          </a:prstGeom>
          <a:solidFill>
            <a:srgbClr val="2C31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>
              <a:solidFill>
                <a:schemeClr val="accent1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93" r="39019" b="35272"/>
          <a:stretch/>
        </p:blipFill>
        <p:spPr>
          <a:xfrm>
            <a:off x="-16616" y="219631"/>
            <a:ext cx="931679" cy="86398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82035" y="1310481"/>
            <a:ext cx="7117832" cy="5262941"/>
          </a:xfrm>
          <a:prstGeom prst="rect">
            <a:avLst/>
          </a:prstGeom>
          <a:noFill/>
        </p:spPr>
        <p:txBody>
          <a:bodyPr wrap="square" lIns="91406" tIns="45701" rIns="91406" bIns="45701" rtlCol="0">
            <a:spAutoFit/>
          </a:bodyPr>
          <a:lstStyle/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2C318D"/>
                </a:solidFill>
              </a:rPr>
              <a:t>In part, this means ensuring that:</a:t>
            </a: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endParaRPr lang="en-US" sz="2800" dirty="0">
              <a:solidFill>
                <a:srgbClr val="2C318D"/>
              </a:solidFill>
            </a:endParaRPr>
          </a:p>
          <a:p>
            <a:pPr marL="669721" lvl="1" indent="-285750"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2C318D"/>
                </a:solidFill>
              </a:rPr>
              <a:t>Section 3 Businesses have the information to submit a bid or proposal for the project; and</a:t>
            </a:r>
          </a:p>
          <a:p>
            <a:pPr marL="669721" lvl="1" indent="-285750" algn="just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2C318D"/>
              </a:solidFill>
            </a:endParaRPr>
          </a:p>
          <a:p>
            <a:pPr marL="669721" lvl="1" indent="-285750" algn="just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2C318D"/>
                </a:solidFill>
              </a:rPr>
              <a:t>Section 3 Workers have information about any available job opportunities related to the project. </a:t>
            </a:r>
          </a:p>
          <a:p>
            <a:pPr lvl="1" algn="just"/>
            <a:endParaRPr lang="en-US" sz="2800" dirty="0">
              <a:solidFill>
                <a:srgbClr val="2C318D"/>
              </a:solidFill>
            </a:endParaRPr>
          </a:p>
          <a:p>
            <a:pPr algn="just"/>
            <a:r>
              <a:rPr lang="en-US" sz="2800" dirty="0">
                <a:solidFill>
                  <a:srgbClr val="2C318D"/>
                </a:solidFill>
              </a:rPr>
              <a:t>For precise definitions, see TxCDBG Policy Issuance 20-01</a:t>
            </a:r>
          </a:p>
        </p:txBody>
      </p:sp>
    </p:spTree>
    <p:extLst>
      <p:ext uri="{BB962C8B-B14F-4D97-AF65-F5344CB8AC3E}">
        <p14:creationId xmlns:p14="http://schemas.microsoft.com/office/powerpoint/2010/main" val="489687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89468" y="0"/>
            <a:ext cx="1354532" cy="6858000"/>
          </a:xfrm>
          <a:prstGeom prst="rect">
            <a:avLst/>
          </a:prstGeom>
          <a:solidFill>
            <a:srgbClr val="2C31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 flipH="1">
            <a:off x="39538" y="0"/>
            <a:ext cx="774993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915061" y="324459"/>
            <a:ext cx="6069939" cy="346556"/>
          </a:xfrm>
          <a:prstGeom prst="rect">
            <a:avLst/>
          </a:prstGeom>
          <a:noFill/>
        </p:spPr>
        <p:txBody>
          <a:bodyPr wrap="square" lIns="38405" tIns="19202" rIns="38405" bIns="19202" rtlCol="0">
            <a:spAutoFit/>
          </a:bodyPr>
          <a:lstStyle/>
          <a:p>
            <a:r>
              <a:rPr lang="en-US" sz="2000" b="1" dirty="0">
                <a:solidFill>
                  <a:schemeClr val="accent2"/>
                </a:solidFill>
                <a:latin typeface="Playfair Display" charset="0"/>
                <a:ea typeface="Playfair Display" charset="0"/>
                <a:cs typeface="Playfair Display" charset="0"/>
              </a:rPr>
              <a:t>Section 3 Business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82035" y="1805616"/>
            <a:ext cx="5180698" cy="2306547"/>
            <a:chOff x="751897" y="4484466"/>
            <a:chExt cx="13811597" cy="4613094"/>
          </a:xfrm>
        </p:grpSpPr>
        <p:sp>
          <p:nvSpPr>
            <p:cNvPr id="12" name="Subtitle 2"/>
            <p:cNvSpPr txBox="1">
              <a:spLocks/>
            </p:cNvSpPr>
            <p:nvPr/>
          </p:nvSpPr>
          <p:spPr>
            <a:xfrm>
              <a:off x="751897" y="8196776"/>
              <a:ext cx="12839410" cy="900784"/>
            </a:xfrm>
            <a:prstGeom prst="rect">
              <a:avLst/>
            </a:prstGeom>
          </p:spPr>
          <p:txBody>
            <a:bodyPr vert="horz" wrap="square" lIns="217433" tIns="108718" rIns="217433" bIns="108718" rtlCol="0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806"/>
                </a:lnSpc>
              </a:pPr>
              <a:endParaRPr lang="en-US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55807" y="4484466"/>
              <a:ext cx="13707687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sz="2000" dirty="0">
                <a:latin typeface="Lato" charset="0"/>
                <a:ea typeface="Lato" charset="0"/>
                <a:cs typeface="Lato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0" y="1098139"/>
            <a:ext cx="3840951" cy="56369"/>
          </a:xfrm>
          <a:prstGeom prst="rect">
            <a:avLst/>
          </a:prstGeom>
          <a:solidFill>
            <a:srgbClr val="2C31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>
              <a:solidFill>
                <a:schemeClr val="accent1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93" r="39019" b="35272"/>
          <a:stretch/>
        </p:blipFill>
        <p:spPr>
          <a:xfrm>
            <a:off x="-16616" y="219631"/>
            <a:ext cx="931679" cy="86398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54709" y="1188448"/>
            <a:ext cx="7674297" cy="4570444"/>
          </a:xfrm>
          <a:prstGeom prst="rect">
            <a:avLst/>
          </a:prstGeom>
          <a:noFill/>
        </p:spPr>
        <p:txBody>
          <a:bodyPr wrap="square" lIns="91406" tIns="45701" rIns="91406" bIns="45701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2C318D"/>
                </a:solidFill>
              </a:rPr>
              <a:t>A company may qualify as a Section 3 Business if:</a:t>
            </a:r>
          </a:p>
          <a:p>
            <a:pPr marL="726871" lvl="1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C318D"/>
                </a:solidFill>
              </a:rPr>
              <a:t>it is owned by low-income persons;</a:t>
            </a:r>
          </a:p>
          <a:p>
            <a:pPr marL="726871" lvl="1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C318D"/>
                </a:solidFill>
              </a:rPr>
              <a:t>it is owned by Section 8-Assisted housing residents; or</a:t>
            </a:r>
          </a:p>
          <a:p>
            <a:pPr marL="726871" lvl="1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C318D"/>
                </a:solidFill>
              </a:rPr>
              <a:t>75% of all labor hours for the business in a 3 month period are performed by Section 3 Workers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2C318D"/>
                </a:solidFill>
              </a:rPr>
              <a:t>Register at: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C318D"/>
                </a:solidFill>
              </a:rPr>
              <a:t>HUD’s Section 3 website: </a:t>
            </a:r>
            <a:r>
              <a:rPr lang="en-US" sz="2400" dirty="0">
                <a:solidFill>
                  <a:srgbClr val="2C318D"/>
                </a:solidFill>
                <a:hlinkClick r:id="rId4"/>
              </a:rPr>
              <a:t>https://portalapps.hud.gov/Sec3BusReg/BRegistry/RegisterBusiness</a:t>
            </a:r>
            <a:endParaRPr lang="en-US" sz="2400" dirty="0">
              <a:solidFill>
                <a:srgbClr val="2C31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537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89468" y="0"/>
            <a:ext cx="1354532" cy="6858000"/>
          </a:xfrm>
          <a:prstGeom prst="rect">
            <a:avLst/>
          </a:prstGeom>
          <a:solidFill>
            <a:srgbClr val="2C31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 flipH="1">
            <a:off x="39538" y="0"/>
            <a:ext cx="774993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915061" y="324459"/>
            <a:ext cx="6069939" cy="346556"/>
          </a:xfrm>
          <a:prstGeom prst="rect">
            <a:avLst/>
          </a:prstGeom>
          <a:noFill/>
        </p:spPr>
        <p:txBody>
          <a:bodyPr wrap="square" lIns="38405" tIns="19202" rIns="38405" bIns="19202" rtlCol="0">
            <a:spAutoFit/>
          </a:bodyPr>
          <a:lstStyle/>
          <a:p>
            <a:r>
              <a:rPr lang="en-US" sz="2000" b="1" dirty="0">
                <a:solidFill>
                  <a:schemeClr val="accent2"/>
                </a:solidFill>
                <a:latin typeface="Playfair Display" charset="0"/>
                <a:ea typeface="Playfair Display" charset="0"/>
                <a:cs typeface="Playfair Display" charset="0"/>
              </a:rPr>
              <a:t>Section 3 Business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82035" y="1805616"/>
            <a:ext cx="5180698" cy="2306547"/>
            <a:chOff x="751897" y="4484466"/>
            <a:chExt cx="13811597" cy="4613094"/>
          </a:xfrm>
        </p:grpSpPr>
        <p:sp>
          <p:nvSpPr>
            <p:cNvPr id="12" name="Subtitle 2"/>
            <p:cNvSpPr txBox="1">
              <a:spLocks/>
            </p:cNvSpPr>
            <p:nvPr/>
          </p:nvSpPr>
          <p:spPr>
            <a:xfrm>
              <a:off x="751897" y="8196776"/>
              <a:ext cx="12839410" cy="900784"/>
            </a:xfrm>
            <a:prstGeom prst="rect">
              <a:avLst/>
            </a:prstGeom>
          </p:spPr>
          <p:txBody>
            <a:bodyPr vert="horz" wrap="square" lIns="217433" tIns="108718" rIns="217433" bIns="108718" rtlCol="0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806"/>
                </a:lnSpc>
              </a:pPr>
              <a:endParaRPr lang="en-US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55807" y="4484466"/>
              <a:ext cx="13707687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sz="2000" dirty="0">
                <a:latin typeface="Lato" charset="0"/>
                <a:ea typeface="Lato" charset="0"/>
                <a:cs typeface="Lato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0" y="1098139"/>
            <a:ext cx="3840951" cy="56369"/>
          </a:xfrm>
          <a:prstGeom prst="rect">
            <a:avLst/>
          </a:prstGeom>
          <a:solidFill>
            <a:srgbClr val="2C31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>
              <a:solidFill>
                <a:schemeClr val="accent1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93" r="39019" b="35272"/>
          <a:stretch/>
        </p:blipFill>
        <p:spPr>
          <a:xfrm>
            <a:off x="-16616" y="219631"/>
            <a:ext cx="931679" cy="86398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54709" y="1188448"/>
            <a:ext cx="7674297" cy="3231616"/>
          </a:xfrm>
          <a:prstGeom prst="rect">
            <a:avLst/>
          </a:prstGeom>
          <a:noFill/>
        </p:spPr>
        <p:txBody>
          <a:bodyPr wrap="square" lIns="91406" tIns="45701" rIns="91406" bIns="45701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2C318D"/>
                </a:solidFill>
              </a:rPr>
              <a:t>This project is expected to include the following contracting opportunities: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C318D"/>
                </a:solidFill>
              </a:rPr>
              <a:t>Grant Administration services – City Grant Writers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C318D"/>
                </a:solidFill>
              </a:rPr>
              <a:t>Engineering Services(previously selected)–6S Engineering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C318D"/>
                </a:solidFill>
              </a:rPr>
              <a:t>Prime Contractor for reconstruction of streets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C318D"/>
                </a:solidFill>
              </a:rPr>
              <a:t>Subcontractors as deemed necessary by contractor</a:t>
            </a:r>
          </a:p>
        </p:txBody>
      </p:sp>
    </p:spTree>
    <p:extLst>
      <p:ext uri="{BB962C8B-B14F-4D97-AF65-F5344CB8AC3E}">
        <p14:creationId xmlns:p14="http://schemas.microsoft.com/office/powerpoint/2010/main" val="4149060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89468" y="0"/>
            <a:ext cx="1354532" cy="6858000"/>
          </a:xfrm>
          <a:prstGeom prst="rect">
            <a:avLst/>
          </a:prstGeom>
          <a:solidFill>
            <a:srgbClr val="2C31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 flipH="1">
            <a:off x="-155262" y="-61352"/>
            <a:ext cx="774993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282035" y="1805616"/>
            <a:ext cx="5180698" cy="2306547"/>
            <a:chOff x="751897" y="4484466"/>
            <a:chExt cx="13811597" cy="4613094"/>
          </a:xfrm>
        </p:grpSpPr>
        <p:sp>
          <p:nvSpPr>
            <p:cNvPr id="12" name="Subtitle 2"/>
            <p:cNvSpPr txBox="1">
              <a:spLocks/>
            </p:cNvSpPr>
            <p:nvPr/>
          </p:nvSpPr>
          <p:spPr>
            <a:xfrm>
              <a:off x="751897" y="8196776"/>
              <a:ext cx="12839410" cy="900784"/>
            </a:xfrm>
            <a:prstGeom prst="rect">
              <a:avLst/>
            </a:prstGeom>
          </p:spPr>
          <p:txBody>
            <a:bodyPr vert="horz" wrap="square" lIns="217433" tIns="108718" rIns="217433" bIns="108718" rtlCol="0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806"/>
                </a:lnSpc>
              </a:pPr>
              <a:endParaRPr lang="en-US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55807" y="4484466"/>
              <a:ext cx="13707687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sz="2000" dirty="0">
                <a:latin typeface="Lato" charset="0"/>
                <a:ea typeface="Lato" charset="0"/>
                <a:cs typeface="Lato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0" y="1098139"/>
            <a:ext cx="3840951" cy="56369"/>
          </a:xfrm>
          <a:prstGeom prst="rect">
            <a:avLst/>
          </a:prstGeom>
          <a:solidFill>
            <a:srgbClr val="2C31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>
              <a:solidFill>
                <a:schemeClr val="accent1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93" r="39019" b="35272"/>
          <a:stretch/>
        </p:blipFill>
        <p:spPr>
          <a:xfrm>
            <a:off x="-16616" y="219631"/>
            <a:ext cx="931679" cy="86398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82034" y="1273404"/>
            <a:ext cx="7390518" cy="5401440"/>
          </a:xfrm>
          <a:prstGeom prst="rect">
            <a:avLst/>
          </a:prstGeom>
          <a:noFill/>
        </p:spPr>
        <p:txBody>
          <a:bodyPr wrap="square" lIns="91406" tIns="45701" rIns="91406" bIns="45701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2C318D"/>
                </a:solidFill>
              </a:rPr>
              <a:t>You may qualify as a Section 3 Worker if:</a:t>
            </a:r>
          </a:p>
          <a:p>
            <a:pPr marL="726871" lvl="1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C318D"/>
                </a:solidFill>
              </a:rPr>
              <a:t>Your annual income is below the county threshold for your family size: </a:t>
            </a:r>
          </a:p>
          <a:p>
            <a:pPr marL="726871" lvl="1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C318D"/>
                </a:solidFill>
              </a:rPr>
              <a:t>You are a current or recent </a:t>
            </a:r>
            <a:r>
              <a:rPr lang="en-US" sz="2400" dirty="0" err="1">
                <a:solidFill>
                  <a:srgbClr val="2C318D"/>
                </a:solidFill>
              </a:rPr>
              <a:t>Youthbuild</a:t>
            </a:r>
            <a:r>
              <a:rPr lang="en-US" sz="2400" dirty="0">
                <a:solidFill>
                  <a:srgbClr val="2C318D"/>
                </a:solidFill>
              </a:rPr>
              <a:t> participant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2C318D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2C318D"/>
                </a:solidFill>
              </a:rPr>
              <a:t>Register your information and search for opportunities at: </a:t>
            </a:r>
          </a:p>
          <a:p>
            <a:pPr marL="726871" lvl="1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C318D"/>
                </a:solidFill>
              </a:rPr>
              <a:t>WorkInTexas.gov</a:t>
            </a:r>
          </a:p>
          <a:p>
            <a:pPr marL="726871" lvl="1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C318D"/>
                </a:solidFill>
              </a:rPr>
              <a:t>HUD’s Section 3 Opportunity Portal </a:t>
            </a:r>
            <a:r>
              <a:rPr lang="en-US" sz="2400" dirty="0">
                <a:solidFill>
                  <a:srgbClr val="2C318D"/>
                </a:solidFill>
                <a:hlinkClick r:id="rId4"/>
              </a:rPr>
              <a:t>https://hudapps.hud.gov/OpportunityPortal/</a:t>
            </a:r>
            <a:endParaRPr lang="en-US" sz="2400" dirty="0">
              <a:solidFill>
                <a:srgbClr val="2C318D"/>
              </a:solidFill>
            </a:endParaRPr>
          </a:p>
          <a:p>
            <a:pPr marL="726871" lvl="1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C318D"/>
                </a:solidFill>
              </a:rPr>
              <a:t>Middle Rio Grande Workforce Center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36E6C19-D7AF-467B-B8B0-3660892470C9}"/>
              </a:ext>
            </a:extLst>
          </p:cNvPr>
          <p:cNvSpPr txBox="1"/>
          <p:nvPr/>
        </p:nvSpPr>
        <p:spPr>
          <a:xfrm>
            <a:off x="1053709" y="465089"/>
            <a:ext cx="6069939" cy="346556"/>
          </a:xfrm>
          <a:prstGeom prst="rect">
            <a:avLst/>
          </a:prstGeom>
          <a:noFill/>
        </p:spPr>
        <p:txBody>
          <a:bodyPr wrap="square" lIns="38405" tIns="19202" rIns="38405" bIns="19202" rtlCol="0">
            <a:spAutoFit/>
          </a:bodyPr>
          <a:lstStyle/>
          <a:p>
            <a:r>
              <a:rPr lang="en-US" sz="2000" b="1" dirty="0">
                <a:solidFill>
                  <a:schemeClr val="accent2"/>
                </a:solidFill>
                <a:latin typeface="Playfair Display" charset="0"/>
                <a:ea typeface="Playfair Display" charset="0"/>
                <a:cs typeface="Playfair Display" charset="0"/>
              </a:rPr>
              <a:t>Section 3 Worker</a:t>
            </a:r>
          </a:p>
        </p:txBody>
      </p:sp>
    </p:spTree>
    <p:extLst>
      <p:ext uri="{BB962C8B-B14F-4D97-AF65-F5344CB8AC3E}">
        <p14:creationId xmlns:p14="http://schemas.microsoft.com/office/powerpoint/2010/main" val="107187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89468" y="0"/>
            <a:ext cx="1354532" cy="6858000"/>
          </a:xfrm>
          <a:prstGeom prst="rect">
            <a:avLst/>
          </a:prstGeom>
          <a:solidFill>
            <a:srgbClr val="2C31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 flipH="1">
            <a:off x="39538" y="0"/>
            <a:ext cx="774993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915061" y="324459"/>
            <a:ext cx="6069939" cy="346556"/>
          </a:xfrm>
          <a:prstGeom prst="rect">
            <a:avLst/>
          </a:prstGeom>
          <a:noFill/>
        </p:spPr>
        <p:txBody>
          <a:bodyPr wrap="square" lIns="38405" tIns="19202" rIns="38405" bIns="19202" rtlCol="0">
            <a:spAutoFit/>
          </a:bodyPr>
          <a:lstStyle/>
          <a:p>
            <a:r>
              <a:rPr lang="en-US" sz="2000" b="1" dirty="0">
                <a:solidFill>
                  <a:schemeClr val="accent2"/>
                </a:solidFill>
                <a:latin typeface="Playfair Display" charset="0"/>
                <a:ea typeface="Playfair Display" charset="0"/>
                <a:cs typeface="Playfair Display" charset="0"/>
              </a:rPr>
              <a:t>Targeted Section 3 Worker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82035" y="1805616"/>
            <a:ext cx="5180698" cy="2306547"/>
            <a:chOff x="751897" y="4484466"/>
            <a:chExt cx="13811597" cy="4613094"/>
          </a:xfrm>
        </p:grpSpPr>
        <p:sp>
          <p:nvSpPr>
            <p:cNvPr id="12" name="Subtitle 2"/>
            <p:cNvSpPr txBox="1">
              <a:spLocks/>
            </p:cNvSpPr>
            <p:nvPr/>
          </p:nvSpPr>
          <p:spPr>
            <a:xfrm>
              <a:off x="751897" y="8196776"/>
              <a:ext cx="12839410" cy="900784"/>
            </a:xfrm>
            <a:prstGeom prst="rect">
              <a:avLst/>
            </a:prstGeom>
          </p:spPr>
          <p:txBody>
            <a:bodyPr vert="horz" wrap="square" lIns="217433" tIns="108718" rIns="217433" bIns="108718" rtlCol="0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806"/>
                </a:lnSpc>
              </a:pPr>
              <a:endParaRPr lang="en-US" dirty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55807" y="4484466"/>
              <a:ext cx="13707687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sz="2000" dirty="0">
                <a:latin typeface="Lato" charset="0"/>
                <a:ea typeface="Lato" charset="0"/>
                <a:cs typeface="Lato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0" y="1098139"/>
            <a:ext cx="3840951" cy="56369"/>
          </a:xfrm>
          <a:prstGeom prst="rect">
            <a:avLst/>
          </a:prstGeom>
          <a:solidFill>
            <a:srgbClr val="2C31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>
              <a:solidFill>
                <a:schemeClr val="accent1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93" r="39019" b="35272"/>
          <a:stretch/>
        </p:blipFill>
        <p:spPr>
          <a:xfrm>
            <a:off x="-16616" y="219631"/>
            <a:ext cx="931679" cy="86398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82035" y="1310481"/>
            <a:ext cx="7117832" cy="2031287"/>
          </a:xfrm>
          <a:prstGeom prst="rect">
            <a:avLst/>
          </a:prstGeom>
          <a:noFill/>
        </p:spPr>
        <p:txBody>
          <a:bodyPr wrap="square" lIns="91406" tIns="45701" rIns="91406" bIns="45701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2C318D"/>
                </a:solidFill>
              </a:rPr>
              <a:t>Section 3 Workers that reside near the project location may also qualify as Targeted Section 3 Workers.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2C318D"/>
                </a:solidFill>
              </a:rPr>
              <a:t>For this project, that service area is defined by this map: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2C318D"/>
                </a:solidFill>
              </a:rPr>
              <a:t>[</a:t>
            </a:r>
            <a:r>
              <a:rPr lang="en-US" sz="2400" dirty="0">
                <a:solidFill>
                  <a:srgbClr val="2C318D"/>
                </a:solidFill>
                <a:highlight>
                  <a:srgbClr val="FFFF00"/>
                </a:highlight>
              </a:rPr>
              <a:t>Service Area Map here</a:t>
            </a:r>
            <a:r>
              <a:rPr lang="en-US" sz="2400" dirty="0">
                <a:solidFill>
                  <a:srgbClr val="2C318D"/>
                </a:solidFill>
              </a:rPr>
              <a:t>]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9E05FC1-10C8-4D7E-8A6D-876B115C2FFF}"/>
              </a:ext>
            </a:extLst>
          </p:cNvPr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092" y="2716250"/>
            <a:ext cx="7167775" cy="3642639"/>
          </a:xfrm>
          <a:prstGeom prst="rect">
            <a:avLst/>
          </a:prstGeom>
          <a:noFill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3566E6D-7E2D-45CB-83C3-4A601D0F3DCE}"/>
              </a:ext>
            </a:extLst>
          </p:cNvPr>
          <p:cNvSpPr txBox="1"/>
          <p:nvPr/>
        </p:nvSpPr>
        <p:spPr>
          <a:xfrm>
            <a:off x="1911927" y="3131749"/>
            <a:ext cx="289098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City of Brackettville – CDV25-0367</a:t>
            </a:r>
          </a:p>
        </p:txBody>
      </p:sp>
    </p:spTree>
    <p:extLst>
      <p:ext uri="{BB962C8B-B14F-4D97-AF65-F5344CB8AC3E}">
        <p14:creationId xmlns:p14="http://schemas.microsoft.com/office/powerpoint/2010/main" val="1328964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6">
      <a:dk1>
        <a:srgbClr val="7F7F7F"/>
      </a:dk1>
      <a:lt1>
        <a:srgbClr val="FFFFFF"/>
      </a:lt1>
      <a:dk2>
        <a:srgbClr val="000000"/>
      </a:dk2>
      <a:lt2>
        <a:srgbClr val="FFFFFF"/>
      </a:lt2>
      <a:accent1>
        <a:srgbClr val="334366"/>
      </a:accent1>
      <a:accent2>
        <a:srgbClr val="BF994A"/>
      </a:accent2>
      <a:accent3>
        <a:srgbClr val="F3F6F6"/>
      </a:accent3>
      <a:accent4>
        <a:srgbClr val="363E48"/>
      </a:accent4>
      <a:accent5>
        <a:srgbClr val="FBFFFF"/>
      </a:accent5>
      <a:accent6>
        <a:srgbClr val="91969B"/>
      </a:accent6>
      <a:hlink>
        <a:srgbClr val="4B5050"/>
      </a:hlink>
      <a:folHlink>
        <a:srgbClr val="19BB9B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36969</TotalTime>
  <Words>487</Words>
  <Application>Microsoft Office PowerPoint</Application>
  <PresentationFormat>On-screen Show (4:3)</PresentationFormat>
  <Paragraphs>76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Lato</vt:lpstr>
      <vt:lpstr>Lato Regular</vt:lpstr>
      <vt:lpstr>Playfair Display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Creative Presentations</dc:title>
  <dc:creator>Lindsay Baerwald</dc:creator>
  <cp:lastModifiedBy>Alma Gutierrez</cp:lastModifiedBy>
  <cp:revision>7485</cp:revision>
  <cp:lastPrinted>2021-05-20T18:25:02Z</cp:lastPrinted>
  <dcterms:created xsi:type="dcterms:W3CDTF">2014-11-12T21:47:38Z</dcterms:created>
  <dcterms:modified xsi:type="dcterms:W3CDTF">2026-04-14T17:44:01Z</dcterms:modified>
</cp:coreProperties>
</file>